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6"/>
  </p:notesMasterIdLst>
  <p:sldIdLst>
    <p:sldId id="295" r:id="rId2"/>
    <p:sldId id="304" r:id="rId3"/>
    <p:sldId id="305" r:id="rId4"/>
    <p:sldId id="303" r:id="rId5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42"/>
    <p:restoredTop sz="95059" autoAdjust="0"/>
  </p:normalViewPr>
  <p:slideViewPr>
    <p:cSldViewPr snapToGrid="0" snapToObjects="1">
      <p:cViewPr varScale="1">
        <p:scale>
          <a:sx n="114" d="100"/>
          <a:sy n="114" d="100"/>
        </p:scale>
        <p:origin x="7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21CE7BA-53CE-9846-A257-1C691356CE3C}" type="datetimeFigureOut">
              <a:rPr lang="en-AU" smtClean="0"/>
              <a:t>15/01/2020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2CE93A7-5A1A-9945-92B5-B24031BE1FA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1833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D7C5C-31DE-4344-B154-BB5A5AD44BE4}" type="slidenum">
              <a:rPr lang="en-AU" smtClean="0">
                <a:solidFill>
                  <a:prstClr val="black"/>
                </a:solidFill>
              </a:rPr>
              <a:pPr/>
              <a:t>1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164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D7C5C-31DE-4344-B154-BB5A5AD44BE4}" type="slidenum">
              <a:rPr lang="en-AU" smtClean="0">
                <a:solidFill>
                  <a:prstClr val="black"/>
                </a:solidFill>
              </a:rPr>
              <a:pPr/>
              <a:t>2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640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D7C5C-31DE-4344-B154-BB5A5AD44BE4}" type="slidenum">
              <a:rPr lang="en-AU" smtClean="0">
                <a:solidFill>
                  <a:prstClr val="black"/>
                </a:solidFill>
              </a:rPr>
              <a:pPr/>
              <a:t>3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555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D7C5C-31DE-4344-B154-BB5A5AD44BE4}" type="slidenum">
              <a:rPr lang="en-AU" smtClean="0">
                <a:solidFill>
                  <a:prstClr val="black"/>
                </a:solidFill>
              </a:rPr>
              <a:pPr/>
              <a:t>4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687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FBBE-0EE3-42A6-8811-3B12CD1C65B4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15/01/2020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34C6-A9E3-4D50-BEFD-26D91EF70D70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FBBE-0EE3-42A6-8811-3B12CD1C65B4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15/01/2020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34C6-A9E3-4D50-BEFD-26D91EF70D70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FBBE-0EE3-42A6-8811-3B12CD1C65B4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15/01/2020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34C6-A9E3-4D50-BEFD-26D91EF70D70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FBBE-0EE3-42A6-8811-3B12CD1C65B4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15/01/2020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34C6-A9E3-4D50-BEFD-26D91EF70D70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FBBE-0EE3-42A6-8811-3B12CD1C65B4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15/01/2020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34C6-A9E3-4D50-BEFD-26D91EF70D70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FBBE-0EE3-42A6-8811-3B12CD1C65B4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15/01/2020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34C6-A9E3-4D50-BEFD-26D91EF70D70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FBBE-0EE3-42A6-8811-3B12CD1C65B4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15/01/2020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34C6-A9E3-4D50-BEFD-26D91EF70D70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FBBE-0EE3-42A6-8811-3B12CD1C65B4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15/01/2020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34C6-A9E3-4D50-BEFD-26D91EF70D70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FBBE-0EE3-42A6-8811-3B12CD1C65B4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15/01/2020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34C6-A9E3-4D50-BEFD-26D91EF70D70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FBBE-0EE3-42A6-8811-3B12CD1C65B4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15/01/2020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34C6-A9E3-4D50-BEFD-26D91EF70D70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FBBE-0EE3-42A6-8811-3B12CD1C65B4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15/01/2020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34C6-A9E3-4D50-BEFD-26D91EF70D70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DFBBE-0EE3-42A6-8811-3B12CD1C65B4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15/01/2020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334C6-A9E3-4D50-BEFD-26D91EF70D70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85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v7Vd_Erel4U" TargetMode="External"/><Relationship Id="rId13" Type="http://schemas.openxmlformats.org/officeDocument/2006/relationships/hyperlink" Target="https://www.youtube.com/watch?v=g-rOmEcIwls" TargetMode="External"/><Relationship Id="rId18" Type="http://schemas.openxmlformats.org/officeDocument/2006/relationships/hyperlink" Target="https://www.youtube.com/watch?v=MChIxfWqCSM" TargetMode="External"/><Relationship Id="rId3" Type="http://schemas.openxmlformats.org/officeDocument/2006/relationships/hyperlink" Target="https://www.youtube.com/watch?v=wqwHLhHTjK8" TargetMode="External"/><Relationship Id="rId7" Type="http://schemas.openxmlformats.org/officeDocument/2006/relationships/hyperlink" Target="https://www.youtube.com/watch?v=MpqbU3TRiVg" TargetMode="External"/><Relationship Id="rId12" Type="http://schemas.openxmlformats.org/officeDocument/2006/relationships/hyperlink" Target="https://www.youtube.com/watch?v=Rnh5xd_60Oc" TargetMode="External"/><Relationship Id="rId17" Type="http://schemas.openxmlformats.org/officeDocument/2006/relationships/hyperlink" Target="https://www.youtube.com/watch?v=8PH0leZNFAI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https://www.youtube.com/watch?v=okS_TdVkjXo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outube.com/watch?v=_9cnJoslCiA" TargetMode="External"/><Relationship Id="rId11" Type="http://schemas.openxmlformats.org/officeDocument/2006/relationships/hyperlink" Target="https://www.youtube.com/watch?v=GrJid1UEXbQ" TargetMode="External"/><Relationship Id="rId5" Type="http://schemas.openxmlformats.org/officeDocument/2006/relationships/hyperlink" Target="https://www.youtube.com/watch?v=ww5rFC4ReGY" TargetMode="External"/><Relationship Id="rId15" Type="http://schemas.openxmlformats.org/officeDocument/2006/relationships/hyperlink" Target="https://www.youtube.com/watch?v=YdG0dUkWknQ" TargetMode="External"/><Relationship Id="rId10" Type="http://schemas.openxmlformats.org/officeDocument/2006/relationships/hyperlink" Target="https://www.youtube.com/watch?v=1kXWd9bJYZg" TargetMode="External"/><Relationship Id="rId4" Type="http://schemas.openxmlformats.org/officeDocument/2006/relationships/hyperlink" Target="https://www.youtube.com/watch?v=kSp755txoDE" TargetMode="External"/><Relationship Id="rId9" Type="http://schemas.openxmlformats.org/officeDocument/2006/relationships/hyperlink" Target="https://www.youtube.com/watch?v=ocqeE_eql3E" TargetMode="External"/><Relationship Id="rId14" Type="http://schemas.openxmlformats.org/officeDocument/2006/relationships/hyperlink" Target="https://www.youtube.com/watch?v=-wU8bpbHkxk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8B8EE72-A2E9-423C-9A1A-3F1B4378D3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19429" y="1785859"/>
            <a:ext cx="3769256" cy="890876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0F820698-3D8E-4D81-9BB5-76502FDE1F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29703" y="2891435"/>
            <a:ext cx="3769256" cy="890876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AC3CE174-0560-4BED-B5B1-2B41C8254F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15949" y="3986759"/>
            <a:ext cx="3769256" cy="89087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AA71C8EE-97B4-4DD3-9456-6C254DEF16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62570" y="4920467"/>
            <a:ext cx="3769256" cy="890876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A9BFFE7D-3BDA-4776-A375-4A8C994A78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15949" y="5779309"/>
            <a:ext cx="3769256" cy="89087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F60D2911-CD68-4D4B-9E90-18051E9284B1}"/>
              </a:ext>
            </a:extLst>
          </p:cNvPr>
          <p:cNvSpPr txBox="1"/>
          <p:nvPr/>
        </p:nvSpPr>
        <p:spPr>
          <a:xfrm>
            <a:off x="1663759" y="1703229"/>
            <a:ext cx="21504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68063"/>
            <a:r>
              <a:rPr lang="en-A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VISION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09E8B8F-76F9-4629-8332-6640F9941F99}"/>
              </a:ext>
            </a:extLst>
          </p:cNvPr>
          <p:cNvSpPr txBox="1"/>
          <p:nvPr/>
        </p:nvSpPr>
        <p:spPr>
          <a:xfrm>
            <a:off x="1667868" y="2761125"/>
            <a:ext cx="21504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68063"/>
            <a:r>
              <a:rPr lang="en-A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STRATEGY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C1F3E59-BF73-4741-9142-480053CFB43A}"/>
              </a:ext>
            </a:extLst>
          </p:cNvPr>
          <p:cNvSpPr txBox="1"/>
          <p:nvPr/>
        </p:nvSpPr>
        <p:spPr>
          <a:xfrm>
            <a:off x="1667868" y="3856193"/>
            <a:ext cx="21504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68063"/>
            <a:r>
              <a:rPr lang="en-A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RESOURCES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D2EFE8A-E961-4F94-A675-3AB693834A22}"/>
              </a:ext>
            </a:extLst>
          </p:cNvPr>
          <p:cNvSpPr txBox="1"/>
          <p:nvPr/>
        </p:nvSpPr>
        <p:spPr>
          <a:xfrm>
            <a:off x="1671977" y="4839759"/>
            <a:ext cx="21504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68063"/>
            <a:r>
              <a:rPr lang="en-A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SYSTEMS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87CACA1-E467-4324-AD31-B12994408D6E}"/>
              </a:ext>
            </a:extLst>
          </p:cNvPr>
          <p:cNvSpPr txBox="1"/>
          <p:nvPr/>
        </p:nvSpPr>
        <p:spPr>
          <a:xfrm>
            <a:off x="1589456" y="5708383"/>
            <a:ext cx="2315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68063"/>
            <a:r>
              <a:rPr lang="en-A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EXPECTATIONS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F30B85A-3397-43F9-AED3-4F6324789815}"/>
              </a:ext>
            </a:extLst>
          </p:cNvPr>
          <p:cNvSpPr txBox="1"/>
          <p:nvPr/>
        </p:nvSpPr>
        <p:spPr>
          <a:xfrm>
            <a:off x="232519" y="100721"/>
            <a:ext cx="6553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600" dirty="0">
                <a:solidFill>
                  <a:prstClr val="black"/>
                </a:solidFill>
                <a:latin typeface="Impact" panose="020B0806030902050204" pitchFamily="34" charset="0"/>
                <a:ea typeface="Tahoma" panose="020B0604030504040204" pitchFamily="34" charset="0"/>
                <a:cs typeface="DynamoeOT" panose="04010505010101010101" pitchFamily="82" charset="0"/>
              </a:rPr>
              <a:t>CONTEXTUAL BUSINESS PLAN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D63308-4478-4F94-9274-6EE5E412FF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21163" y="706764"/>
            <a:ext cx="1316981" cy="782919"/>
          </a:xfrm>
          <a:prstGeom prst="rect">
            <a:avLst/>
          </a:prstGeom>
        </p:spPr>
      </p:pic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73F35262-48C9-4767-946A-11AA61C927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505264"/>
              </p:ext>
            </p:extLst>
          </p:nvPr>
        </p:nvGraphicFramePr>
        <p:xfrm>
          <a:off x="5483745" y="546617"/>
          <a:ext cx="6519987" cy="603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73329">
                  <a:extLst>
                    <a:ext uri="{9D8B030D-6E8A-4147-A177-3AD203B41FA5}">
                      <a16:colId xmlns:a16="http://schemas.microsoft.com/office/drawing/2014/main" val="511075424"/>
                    </a:ext>
                  </a:extLst>
                </a:gridCol>
                <a:gridCol w="821368">
                  <a:extLst>
                    <a:ext uri="{9D8B030D-6E8A-4147-A177-3AD203B41FA5}">
                      <a16:colId xmlns:a16="http://schemas.microsoft.com/office/drawing/2014/main" val="1387006495"/>
                    </a:ext>
                  </a:extLst>
                </a:gridCol>
                <a:gridCol w="3525290">
                  <a:extLst>
                    <a:ext uri="{9D8B030D-6E8A-4147-A177-3AD203B41FA5}">
                      <a16:colId xmlns:a16="http://schemas.microsoft.com/office/drawing/2014/main" val="508545629"/>
                    </a:ext>
                  </a:extLst>
                </a:gridCol>
              </a:tblGrid>
              <a:tr h="265225">
                <a:tc>
                  <a:txBody>
                    <a:bodyPr/>
                    <a:lstStyle/>
                    <a:p>
                      <a:r>
                        <a:rPr lang="en-AU" sz="1600" b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Area of Business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" panose="05000000000000000000" pitchFamily="2" charset="2"/>
                        </a:rPr>
                        <a:t>  </a:t>
                      </a:r>
                      <a:endParaRPr lang="en-AU" sz="160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Our Focus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997923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AU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Business Lifecycle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24344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AU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01497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AU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Personal Vision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81473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AU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Commercial 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48119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AU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Cultural 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86576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AU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11284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Brand Promise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55982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Growth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66768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Customer Journey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178289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64774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Operational Structure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r>
                        <a:rPr lang="en-AU" sz="1200" b="1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AU" sz="1200" b="1" dirty="0">
                          <a:solidFill>
                            <a:srgbClr val="00B05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r>
                        <a:rPr lang="en-AU" sz="1200" b="1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AU" sz="1200" b="1" dirty="0">
                          <a:solidFill>
                            <a:srgbClr val="0070C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r>
                        <a:rPr lang="en-AU" sz="1200" b="1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58223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Skills and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47577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Profit Formula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8571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6597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Documented Systems &amp; Processes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201057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27014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Expectations Communicated and Managed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036946"/>
                  </a:ext>
                </a:extLst>
              </a:tr>
            </a:tbl>
          </a:graphicData>
        </a:graphic>
      </p:graphicFrame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A3B10BBA-0257-4B64-A42C-32A8C04316AB}"/>
              </a:ext>
            </a:extLst>
          </p:cNvPr>
          <p:cNvSpPr txBox="1">
            <a:spLocks/>
          </p:cNvSpPr>
          <p:nvPr/>
        </p:nvSpPr>
        <p:spPr>
          <a:xfrm rot="16200000">
            <a:off x="12435" y="3586133"/>
            <a:ext cx="2115561" cy="296765"/>
          </a:xfrm>
          <a:prstGeom prst="rect">
            <a:avLst/>
          </a:prstGeom>
        </p:spPr>
        <p:txBody>
          <a:bodyPr/>
          <a:lstStyle>
            <a:lvl1pPr marL="240030" indent="-240030" algn="l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Char char="•"/>
              <a:defRPr sz="2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01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802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6027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4033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03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05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14">
              <a:spcBef>
                <a:spcPts val="750"/>
              </a:spcBef>
              <a:buNone/>
              <a:defRPr/>
            </a:pPr>
            <a:r>
              <a:rPr lang="en-AU" sz="1200" dirty="0">
                <a:solidFill>
                  <a:schemeClr val="bg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JacobAldridge.com 2020</a:t>
            </a:r>
            <a:br>
              <a:rPr lang="en-AU" sz="1200" dirty="0">
                <a:solidFill>
                  <a:schemeClr val="bg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AU" sz="1200" dirty="0">
              <a:solidFill>
                <a:schemeClr val="bg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defTabSz="685814">
              <a:spcBef>
                <a:spcPts val="750"/>
              </a:spcBef>
              <a:buNone/>
              <a:defRPr/>
            </a:pPr>
            <a:endParaRPr lang="en-AU" sz="1200" dirty="0">
              <a:solidFill>
                <a:schemeClr val="bg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680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7F30B85A-3397-43F9-AED3-4F6324789815}"/>
              </a:ext>
            </a:extLst>
          </p:cNvPr>
          <p:cNvSpPr txBox="1"/>
          <p:nvPr/>
        </p:nvSpPr>
        <p:spPr>
          <a:xfrm>
            <a:off x="232519" y="100721"/>
            <a:ext cx="6553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600" dirty="0">
                <a:solidFill>
                  <a:prstClr val="black"/>
                </a:solidFill>
                <a:latin typeface="Impact" panose="020B0806030902050204" pitchFamily="34" charset="0"/>
                <a:ea typeface="Tahoma" panose="020B0604030504040204" pitchFamily="34" charset="0"/>
                <a:cs typeface="DynamoeOT" panose="04010505010101010101" pitchFamily="82" charset="0"/>
              </a:rPr>
              <a:t>CONTEXTUAL BUSINESS PLAN - INSTRUCTIONS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73F35262-48C9-4767-946A-11AA61C927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249763"/>
              </p:ext>
            </p:extLst>
          </p:nvPr>
        </p:nvGraphicFramePr>
        <p:xfrm>
          <a:off x="341294" y="593164"/>
          <a:ext cx="11428460" cy="5943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74735">
                  <a:extLst>
                    <a:ext uri="{9D8B030D-6E8A-4147-A177-3AD203B41FA5}">
                      <a16:colId xmlns:a16="http://schemas.microsoft.com/office/drawing/2014/main" val="511075424"/>
                    </a:ext>
                  </a:extLst>
                </a:gridCol>
                <a:gridCol w="1191237">
                  <a:extLst>
                    <a:ext uri="{9D8B030D-6E8A-4147-A177-3AD203B41FA5}">
                      <a16:colId xmlns:a16="http://schemas.microsoft.com/office/drawing/2014/main" val="1387006495"/>
                    </a:ext>
                  </a:extLst>
                </a:gridCol>
                <a:gridCol w="8162488">
                  <a:extLst>
                    <a:ext uri="{9D8B030D-6E8A-4147-A177-3AD203B41FA5}">
                      <a16:colId xmlns:a16="http://schemas.microsoft.com/office/drawing/2014/main" val="508545629"/>
                    </a:ext>
                  </a:extLst>
                </a:gridCol>
              </a:tblGrid>
              <a:tr h="265225">
                <a:tc>
                  <a:txBody>
                    <a:bodyPr/>
                    <a:lstStyle/>
                    <a:p>
                      <a:r>
                        <a:rPr lang="en-AU" sz="1600" b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Area of Business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" panose="05000000000000000000" pitchFamily="2" charset="2"/>
                        </a:rPr>
                        <a:t>  </a:t>
                      </a:r>
                      <a:endParaRPr lang="en-AU" sz="160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Focus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997923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AU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Business Lifecycle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200" kern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rgbClr val="0070C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Where in the Lifecycle are you aiming to go next? This may mean aiming to stay where you are for longer.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24344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AU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200" kern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rgbClr val="0070C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01497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AU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Personal Vision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rgbClr val="0070C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are some powerful elements of your Personal Vision?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81473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AU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Commercial 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rgbClr val="0070C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are the key elements of your Business Commercial Vision (eg, Revenue, Profit, Valuation)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48119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AU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Cultural 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rgbClr val="0070C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is your Business WHY / Purpose? What are your Core Values?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86576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AU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rgbClr val="0070C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11284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Brand Promise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rgbClr val="0070C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makes you special / famous? What do you stand for in your market?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55982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Growth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rgbClr val="0070C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How fast do you want to grow? How do you want to feel as you grow? Do you have specific Capacity Targets?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66768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Customer Journey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rgbClr val="0070C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How do you want Customers to describe you? Do you have any targets around Conversion Rates or Lifetime Value?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178289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rgbClr val="0070C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64774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Operational Structure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0" dirty="0">
                          <a:solidFill>
                            <a:srgbClr val="0070C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Overall Business Time across the 4 RNR Colours: </a:t>
                      </a:r>
                      <a:r>
                        <a:rPr lang="en-AU" sz="12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Valuation</a:t>
                      </a:r>
                      <a:r>
                        <a:rPr lang="en-AU" sz="12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lang="en-AU" sz="1200" b="1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AU" sz="1200" b="1" dirty="0">
                          <a:solidFill>
                            <a:srgbClr val="00B05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Growth,</a:t>
                      </a:r>
                      <a:r>
                        <a:rPr lang="en-AU" sz="1200" b="1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AU" sz="1200" b="1" dirty="0">
                          <a:solidFill>
                            <a:srgbClr val="0070C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Revenue,</a:t>
                      </a:r>
                      <a:r>
                        <a:rPr lang="en-AU" sz="1200" b="1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Administration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58223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Skills and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rgbClr val="0070C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is the Focus for your current Learning &amp; Development Plan?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47577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Profit Formula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rgbClr val="0070C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Either your specific financial targets, or which financial areas you want to understand better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8571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rgbClr val="0070C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6597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Documented Systems &amp; Processes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rgbClr val="0070C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level of detail are you seeking here?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201057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rgbClr val="0070C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27014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Expectations Communicated and Managed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rgbClr val="0070C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How do you want to operate?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03694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BD53C5B-DE50-4DE2-A524-84257AD66D1B}"/>
              </a:ext>
            </a:extLst>
          </p:cNvPr>
          <p:cNvSpPr txBox="1"/>
          <p:nvPr/>
        </p:nvSpPr>
        <p:spPr>
          <a:xfrm>
            <a:off x="6825419" y="209725"/>
            <a:ext cx="48856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 We do this really well	 We’re OK	 This is a problem</a:t>
            </a:r>
            <a:endParaRPr lang="en-AU" sz="12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070C8703-A178-4B98-ADD3-4CD5641799BF}"/>
              </a:ext>
            </a:extLst>
          </p:cNvPr>
          <p:cNvSpPr txBox="1">
            <a:spLocks/>
          </p:cNvSpPr>
          <p:nvPr/>
        </p:nvSpPr>
        <p:spPr>
          <a:xfrm rot="16200000">
            <a:off x="1970121" y="3216066"/>
            <a:ext cx="2115561" cy="296765"/>
          </a:xfrm>
          <a:prstGeom prst="rect">
            <a:avLst/>
          </a:prstGeom>
        </p:spPr>
        <p:txBody>
          <a:bodyPr/>
          <a:lstStyle>
            <a:lvl1pPr marL="240030" indent="-240030" algn="l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Char char="•"/>
              <a:defRPr sz="2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01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802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6027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4033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03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05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14">
              <a:spcBef>
                <a:spcPts val="750"/>
              </a:spcBef>
              <a:buNone/>
              <a:defRPr/>
            </a:pPr>
            <a:r>
              <a:rPr lang="en-AU" sz="1200" dirty="0">
                <a:solidFill>
                  <a:schemeClr val="bg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JacobAldridge.com 2020</a:t>
            </a:r>
            <a:br>
              <a:rPr lang="en-AU" sz="1200" dirty="0">
                <a:solidFill>
                  <a:schemeClr val="bg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AU" sz="1200" dirty="0">
              <a:solidFill>
                <a:schemeClr val="bg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defTabSz="685814">
              <a:spcBef>
                <a:spcPts val="750"/>
              </a:spcBef>
              <a:buNone/>
              <a:defRPr/>
            </a:pPr>
            <a:endParaRPr lang="en-AU" sz="1200" dirty="0">
              <a:solidFill>
                <a:schemeClr val="bg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545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7F30B85A-3397-43F9-AED3-4F6324789815}"/>
              </a:ext>
            </a:extLst>
          </p:cNvPr>
          <p:cNvSpPr txBox="1"/>
          <p:nvPr/>
        </p:nvSpPr>
        <p:spPr>
          <a:xfrm>
            <a:off x="232519" y="100721"/>
            <a:ext cx="6553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600" dirty="0">
                <a:solidFill>
                  <a:prstClr val="black"/>
                </a:solidFill>
                <a:latin typeface="Impact" panose="020B0806030902050204" pitchFamily="34" charset="0"/>
                <a:ea typeface="Tahoma" panose="020B0604030504040204" pitchFamily="34" charset="0"/>
                <a:cs typeface="DynamoeOT" panose="04010505010101010101" pitchFamily="82" charset="0"/>
              </a:rPr>
              <a:t>CONTEXTUAL BUSINESS PLAN – VIDEO LINKS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73F35262-48C9-4767-946A-11AA61C927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522188"/>
              </p:ext>
            </p:extLst>
          </p:nvPr>
        </p:nvGraphicFramePr>
        <p:xfrm>
          <a:off x="341294" y="593164"/>
          <a:ext cx="11428460" cy="5943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74735">
                  <a:extLst>
                    <a:ext uri="{9D8B030D-6E8A-4147-A177-3AD203B41FA5}">
                      <a16:colId xmlns:a16="http://schemas.microsoft.com/office/drawing/2014/main" val="511075424"/>
                    </a:ext>
                  </a:extLst>
                </a:gridCol>
                <a:gridCol w="1191237">
                  <a:extLst>
                    <a:ext uri="{9D8B030D-6E8A-4147-A177-3AD203B41FA5}">
                      <a16:colId xmlns:a16="http://schemas.microsoft.com/office/drawing/2014/main" val="1387006495"/>
                    </a:ext>
                  </a:extLst>
                </a:gridCol>
                <a:gridCol w="8162488">
                  <a:extLst>
                    <a:ext uri="{9D8B030D-6E8A-4147-A177-3AD203B41FA5}">
                      <a16:colId xmlns:a16="http://schemas.microsoft.com/office/drawing/2014/main" val="508545629"/>
                    </a:ext>
                  </a:extLst>
                </a:gridCol>
              </a:tblGrid>
              <a:tr h="265225">
                <a:tc>
                  <a:txBody>
                    <a:bodyPr/>
                    <a:lstStyle/>
                    <a:p>
                      <a:r>
                        <a:rPr lang="en-AU" sz="1600" b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Area of Business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" panose="05000000000000000000" pitchFamily="2" charset="2"/>
                        </a:rPr>
                        <a:t>  </a:t>
                      </a:r>
                      <a:endParaRPr lang="en-AU" sz="160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Focus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997923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AU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Business Lifecycle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200" kern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3"/>
                        </a:rPr>
                        <a:t>https://www.youtube.com/watch?v=wqwHLhHTjK8</a:t>
                      </a:r>
                      <a:endParaRPr lang="en-AU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en-AU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4"/>
                        </a:rPr>
                        <a:t>https://www.youtube.com/watch?v=kSp755txoDE</a:t>
                      </a:r>
                      <a:r>
                        <a:rPr lang="en-AU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24344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AU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200" kern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01497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AU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Personal Vision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5"/>
                        </a:rPr>
                        <a:t>https://www.youtube.com/watch?v=ww5rFC4ReGY</a:t>
                      </a:r>
                      <a:r>
                        <a:rPr lang="en-AU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81473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AU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Commercial 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6"/>
                        </a:rPr>
                        <a:t>https://www.youtube.com/watch?v=_9cnJoslCiA</a:t>
                      </a:r>
                      <a:r>
                        <a:rPr lang="en-AU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48119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AU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Cultural 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7"/>
                        </a:rPr>
                        <a:t>https://www.youtube.com/watch?v=MpqbU3TRiVg</a:t>
                      </a:r>
                      <a:r>
                        <a:rPr lang="en-AU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86576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AU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11284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Brand Promise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8"/>
                        </a:rPr>
                        <a:t>https://www.youtube.com/watch?v=v7Vd_Erel4U</a:t>
                      </a:r>
                      <a:r>
                        <a:rPr lang="en-AU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55982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Growth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9"/>
                        </a:rPr>
                        <a:t>https://www.youtube.com/watch?v=ocqeE_eql3E</a:t>
                      </a:r>
                      <a:r>
                        <a:rPr lang="en-AU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66768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Customer Journey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10"/>
                        </a:rPr>
                        <a:t>https://www.youtube.com/watch?v=1kXWd9bJYZg</a:t>
                      </a:r>
                      <a:r>
                        <a:rPr lang="en-AU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r>
                        <a:rPr lang="en-AU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11"/>
                        </a:rPr>
                        <a:t>https://www.youtube.com/watch?v=GrJid1UEXbQ</a:t>
                      </a:r>
                      <a:r>
                        <a:rPr lang="en-AU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178289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64774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Operational Structure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12"/>
                        </a:rPr>
                        <a:t>https://www.youtube.com/watch?v=Rnh5xd_60Oc</a:t>
                      </a:r>
                      <a:r>
                        <a:rPr lang="en-AU" sz="1200" b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58223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Skills and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13"/>
                        </a:rPr>
                        <a:t>https://www.youtube.com/watch?v=g-rOmEcIwls</a:t>
                      </a:r>
                      <a:r>
                        <a:rPr lang="en-AU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47577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Profit Formula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14"/>
                        </a:rPr>
                        <a:t>https://www.youtube.com/watch?v=-wU8bpbHkxk</a:t>
                      </a:r>
                      <a:r>
                        <a:rPr lang="en-AU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8571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6597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Systems &amp; Processes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15"/>
                        </a:rPr>
                        <a:t>https://www.youtube.com/watch?v=YdG0dUkWknQ</a:t>
                      </a:r>
                      <a:r>
                        <a:rPr lang="en-AU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201057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27014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Expectations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16"/>
                        </a:rPr>
                        <a:t>https://www.youtube.com/watch?v=okS_TdVkjXo</a:t>
                      </a:r>
                      <a:r>
                        <a:rPr lang="en-AU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r>
                        <a:rPr lang="en-AU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17"/>
                        </a:rPr>
                        <a:t>https://www.youtube.com/watch?v=8PH0leZNFAI</a:t>
                      </a:r>
                      <a:r>
                        <a:rPr lang="en-AU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036946"/>
                  </a:ext>
                </a:extLst>
              </a:tr>
            </a:tbl>
          </a:graphicData>
        </a:graphic>
      </p:graphicFrame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AE101C68-EC36-4B70-BD18-64D86BD8609D}"/>
              </a:ext>
            </a:extLst>
          </p:cNvPr>
          <p:cNvSpPr txBox="1">
            <a:spLocks/>
          </p:cNvSpPr>
          <p:nvPr/>
        </p:nvSpPr>
        <p:spPr>
          <a:xfrm rot="16200000">
            <a:off x="1970121" y="3216066"/>
            <a:ext cx="2115561" cy="296765"/>
          </a:xfrm>
          <a:prstGeom prst="rect">
            <a:avLst/>
          </a:prstGeom>
        </p:spPr>
        <p:txBody>
          <a:bodyPr/>
          <a:lstStyle>
            <a:lvl1pPr marL="240030" indent="-240030" algn="l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Char char="•"/>
              <a:defRPr sz="2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01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802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6027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4033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03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05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14">
              <a:spcBef>
                <a:spcPts val="750"/>
              </a:spcBef>
              <a:buNone/>
              <a:defRPr/>
            </a:pPr>
            <a:r>
              <a:rPr lang="en-AU" sz="1200" dirty="0">
                <a:solidFill>
                  <a:schemeClr val="bg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JacobAldridge.com 2020</a:t>
            </a:r>
            <a:br>
              <a:rPr lang="en-AU" sz="1200" dirty="0">
                <a:solidFill>
                  <a:schemeClr val="bg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AU" sz="1200" dirty="0">
              <a:solidFill>
                <a:schemeClr val="bg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defTabSz="685814">
              <a:spcBef>
                <a:spcPts val="750"/>
              </a:spcBef>
              <a:buNone/>
              <a:defRPr/>
            </a:pPr>
            <a:endParaRPr lang="en-AU" sz="1200" dirty="0">
              <a:solidFill>
                <a:schemeClr val="bg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ACEB3E-A968-4A82-921C-A6732796E700}"/>
              </a:ext>
            </a:extLst>
          </p:cNvPr>
          <p:cNvSpPr txBox="1"/>
          <p:nvPr/>
        </p:nvSpPr>
        <p:spPr>
          <a:xfrm>
            <a:off x="6825419" y="209725"/>
            <a:ext cx="48856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OVERVIEW: </a:t>
            </a:r>
            <a:r>
              <a:rPr lang="en-AU"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  <a:hlinkClick r:id="rId18"/>
              </a:rPr>
              <a:t>https://www.youtube.com/watch?v=MChIxfWqCSM</a:t>
            </a:r>
            <a:r>
              <a:rPr lang="en-AU"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 </a:t>
            </a:r>
            <a:endParaRPr lang="en-AU" sz="12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648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8B8EE72-A2E9-423C-9A1A-3F1B4378D3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19429" y="1785859"/>
            <a:ext cx="3769256" cy="890876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0F820698-3D8E-4D81-9BB5-76502FDE1F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29703" y="2891435"/>
            <a:ext cx="3769256" cy="890876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AC3CE174-0560-4BED-B5B1-2B41C8254F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15949" y="3986759"/>
            <a:ext cx="3769256" cy="89087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AA71C8EE-97B4-4DD3-9456-6C254DEF16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62570" y="4920467"/>
            <a:ext cx="3769256" cy="890876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A9BFFE7D-3BDA-4776-A375-4A8C994A78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15949" y="5779309"/>
            <a:ext cx="3769256" cy="89087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F60D2911-CD68-4D4B-9E90-18051E9284B1}"/>
              </a:ext>
            </a:extLst>
          </p:cNvPr>
          <p:cNvSpPr txBox="1"/>
          <p:nvPr/>
        </p:nvSpPr>
        <p:spPr>
          <a:xfrm>
            <a:off x="1663759" y="1703229"/>
            <a:ext cx="21504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68063"/>
            <a:r>
              <a:rPr lang="en-A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VISION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09E8B8F-76F9-4629-8332-6640F9941F99}"/>
              </a:ext>
            </a:extLst>
          </p:cNvPr>
          <p:cNvSpPr txBox="1"/>
          <p:nvPr/>
        </p:nvSpPr>
        <p:spPr>
          <a:xfrm>
            <a:off x="1667868" y="2761125"/>
            <a:ext cx="21504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68063"/>
            <a:r>
              <a:rPr lang="en-A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STRATEGY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C1F3E59-BF73-4741-9142-480053CFB43A}"/>
              </a:ext>
            </a:extLst>
          </p:cNvPr>
          <p:cNvSpPr txBox="1"/>
          <p:nvPr/>
        </p:nvSpPr>
        <p:spPr>
          <a:xfrm>
            <a:off x="1667868" y="3856193"/>
            <a:ext cx="21504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68063"/>
            <a:r>
              <a:rPr lang="en-A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RESOURCES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D2EFE8A-E961-4F94-A675-3AB693834A22}"/>
              </a:ext>
            </a:extLst>
          </p:cNvPr>
          <p:cNvSpPr txBox="1"/>
          <p:nvPr/>
        </p:nvSpPr>
        <p:spPr>
          <a:xfrm>
            <a:off x="1671977" y="4839759"/>
            <a:ext cx="21504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68063"/>
            <a:r>
              <a:rPr lang="en-A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SYSTEMS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87CACA1-E467-4324-AD31-B12994408D6E}"/>
              </a:ext>
            </a:extLst>
          </p:cNvPr>
          <p:cNvSpPr txBox="1"/>
          <p:nvPr/>
        </p:nvSpPr>
        <p:spPr>
          <a:xfrm>
            <a:off x="1589456" y="5708383"/>
            <a:ext cx="2315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68063"/>
            <a:r>
              <a:rPr lang="en-A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EXPECTATIONS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F30B85A-3397-43F9-AED3-4F6324789815}"/>
              </a:ext>
            </a:extLst>
          </p:cNvPr>
          <p:cNvSpPr txBox="1"/>
          <p:nvPr/>
        </p:nvSpPr>
        <p:spPr>
          <a:xfrm>
            <a:off x="232519" y="100721"/>
            <a:ext cx="6553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600" dirty="0">
                <a:solidFill>
                  <a:prstClr val="black"/>
                </a:solidFill>
                <a:latin typeface="Impact" panose="020B0806030902050204" pitchFamily="34" charset="0"/>
                <a:ea typeface="Tahoma" panose="020B0604030504040204" pitchFamily="34" charset="0"/>
                <a:cs typeface="DynamoeOT" panose="04010505010101010101" pitchFamily="82" charset="0"/>
              </a:rPr>
              <a:t>CONTEXTUAL BUSINESS PLAN - EXAMPLE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D63308-4478-4F94-9274-6EE5E412FF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21163" y="706764"/>
            <a:ext cx="1316981" cy="782919"/>
          </a:xfrm>
          <a:prstGeom prst="rect">
            <a:avLst/>
          </a:prstGeom>
        </p:spPr>
      </p:pic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73F35262-48C9-4767-946A-11AA61C92739}"/>
              </a:ext>
            </a:extLst>
          </p:cNvPr>
          <p:cNvGraphicFramePr>
            <a:graphicFrameLocks noGrp="1"/>
          </p:cNvGraphicFramePr>
          <p:nvPr/>
        </p:nvGraphicFramePr>
        <p:xfrm>
          <a:off x="5483745" y="546617"/>
          <a:ext cx="6519987" cy="6126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73329">
                  <a:extLst>
                    <a:ext uri="{9D8B030D-6E8A-4147-A177-3AD203B41FA5}">
                      <a16:colId xmlns:a16="http://schemas.microsoft.com/office/drawing/2014/main" val="511075424"/>
                    </a:ext>
                  </a:extLst>
                </a:gridCol>
                <a:gridCol w="821368">
                  <a:extLst>
                    <a:ext uri="{9D8B030D-6E8A-4147-A177-3AD203B41FA5}">
                      <a16:colId xmlns:a16="http://schemas.microsoft.com/office/drawing/2014/main" val="1387006495"/>
                    </a:ext>
                  </a:extLst>
                </a:gridCol>
                <a:gridCol w="3525290">
                  <a:extLst>
                    <a:ext uri="{9D8B030D-6E8A-4147-A177-3AD203B41FA5}">
                      <a16:colId xmlns:a16="http://schemas.microsoft.com/office/drawing/2014/main" val="508545629"/>
                    </a:ext>
                  </a:extLst>
                </a:gridCol>
              </a:tblGrid>
              <a:tr h="265225">
                <a:tc>
                  <a:txBody>
                    <a:bodyPr/>
                    <a:lstStyle/>
                    <a:p>
                      <a:r>
                        <a:rPr lang="en-AU" sz="1600" b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Area of Business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" panose="05000000000000000000" pitchFamily="2" charset="2"/>
                        </a:rPr>
                        <a:t>  </a:t>
                      </a:r>
                      <a:endParaRPr lang="en-AU" sz="160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Focus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997923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AU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Business Lifecycle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" panose="05000000000000000000" pitchFamily="2" charset="2"/>
                        </a:rPr>
                        <a:t></a:t>
                      </a:r>
                      <a:endParaRPr lang="en-AU" sz="1600" b="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Confident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24344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AU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01497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AU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Personal Vision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" panose="05000000000000000000" pitchFamily="2" charset="2"/>
                        </a:rPr>
                        <a:t></a:t>
                      </a:r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Comfortable, Kids, Small Boat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81473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AU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Commercial 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" panose="05000000000000000000" pitchFamily="2" charset="2"/>
                        </a:rPr>
                        <a:t></a:t>
                      </a:r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$10-12M, 15-20% Margin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48119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AU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Cultural 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Staff feel safe, want to work 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86576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AU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11284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Brand Promise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Communication builds Quality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55982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Growth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Steady, 60-80% Capacity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66768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Customer Journey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" panose="05000000000000000000" pitchFamily="2" charset="2"/>
                        </a:rPr>
                        <a:t></a:t>
                      </a:r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‘Wow’ what a good experience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178289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64774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Operational Structure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A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" panose="05000000000000000000" pitchFamily="2" charset="2"/>
                        </a:rPr>
                        <a:t></a:t>
                      </a:r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5%</a:t>
                      </a:r>
                      <a:r>
                        <a:rPr lang="en-AU" sz="1200" b="1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AU" sz="1200" b="1" dirty="0">
                          <a:solidFill>
                            <a:srgbClr val="00B05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40%</a:t>
                      </a:r>
                      <a:r>
                        <a:rPr lang="en-AU" sz="1200" b="1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AU" sz="1200" b="1" dirty="0">
                          <a:solidFill>
                            <a:srgbClr val="0070C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35%</a:t>
                      </a:r>
                      <a:r>
                        <a:rPr lang="en-AU" sz="1200" b="1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58223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Skills and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A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" panose="05000000000000000000" pitchFamily="2" charset="2"/>
                        </a:rPr>
                        <a:t></a:t>
                      </a:r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Improve Quality, Time, Budget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47577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Profit Formula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A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" panose="05000000000000000000" pitchFamily="2" charset="2"/>
                        </a:rPr>
                        <a:t></a:t>
                      </a:r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Know it back to front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8571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6597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Documented Systems &amp; Processes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Industry Leading for our size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201057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27014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Expectations Communicated and Managed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" panose="05000000000000000000" pitchFamily="2" charset="2"/>
                        </a:rPr>
                        <a:t></a:t>
                      </a:r>
                      <a:endParaRPr lang="en-A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How </a:t>
                      </a:r>
                      <a:r>
                        <a:rPr lang="en-AU" sz="1200" u="sng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 </a:t>
                      </a:r>
                      <a:r>
                        <a:rPr lang="en-AU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want to operate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036946"/>
                  </a:ext>
                </a:extLst>
              </a:tr>
            </a:tbl>
          </a:graphicData>
        </a:graphic>
      </p:graphicFrame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C6693650-D352-4EF9-A5E6-F08FAAE7A6D7}"/>
              </a:ext>
            </a:extLst>
          </p:cNvPr>
          <p:cNvSpPr txBox="1">
            <a:spLocks/>
          </p:cNvSpPr>
          <p:nvPr/>
        </p:nvSpPr>
        <p:spPr>
          <a:xfrm rot="16200000">
            <a:off x="12435" y="3586133"/>
            <a:ext cx="2115561" cy="296765"/>
          </a:xfrm>
          <a:prstGeom prst="rect">
            <a:avLst/>
          </a:prstGeom>
        </p:spPr>
        <p:txBody>
          <a:bodyPr/>
          <a:lstStyle>
            <a:lvl1pPr marL="240030" indent="-240030" algn="l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Char char="•"/>
              <a:defRPr sz="2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01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802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6027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4033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03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05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14">
              <a:spcBef>
                <a:spcPts val="750"/>
              </a:spcBef>
              <a:buNone/>
              <a:defRPr/>
            </a:pPr>
            <a:r>
              <a:rPr lang="en-AU" sz="1200" dirty="0">
                <a:solidFill>
                  <a:schemeClr val="bg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JacobAldridge.com 2020</a:t>
            </a:r>
            <a:br>
              <a:rPr lang="en-AU" sz="1200" dirty="0">
                <a:solidFill>
                  <a:schemeClr val="bg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AU" sz="1200" dirty="0">
              <a:solidFill>
                <a:schemeClr val="bg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defTabSz="685814">
              <a:spcBef>
                <a:spcPts val="750"/>
              </a:spcBef>
              <a:buNone/>
              <a:defRPr/>
            </a:pPr>
            <a:endParaRPr lang="en-AU" sz="1200" dirty="0">
              <a:solidFill>
                <a:schemeClr val="bg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7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17037</TotalTime>
  <Words>700</Words>
  <Application>Microsoft Office PowerPoint</Application>
  <PresentationFormat>Widescreen</PresentationFormat>
  <Paragraphs>136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Impact</vt:lpstr>
      <vt:lpstr>Tahoma</vt:lpstr>
      <vt:lpstr>5_Office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Aldridge is Awesome</dc:creator>
  <cp:lastModifiedBy>Jacob Aldridge</cp:lastModifiedBy>
  <cp:revision>124</cp:revision>
  <dcterms:created xsi:type="dcterms:W3CDTF">2017-10-16T00:29:14Z</dcterms:created>
  <dcterms:modified xsi:type="dcterms:W3CDTF">2020-01-15T01:06:45Z</dcterms:modified>
</cp:coreProperties>
</file>